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9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66A"/>
    <a:srgbClr val="651D32"/>
    <a:srgbClr val="BA9AA3"/>
    <a:srgbClr val="C9C2BA"/>
    <a:srgbClr val="3D2E32"/>
    <a:srgbClr val="81776F"/>
    <a:srgbClr val="8177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96391" autoAdjust="0"/>
  </p:normalViewPr>
  <p:slideViewPr>
    <p:cSldViewPr>
      <p:cViewPr>
        <p:scale>
          <a:sx n="100" d="100"/>
          <a:sy n="100" d="100"/>
        </p:scale>
        <p:origin x="2454" y="438"/>
      </p:cViewPr>
      <p:guideLst>
        <p:guide orient="horz" pos="179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77C24-B267-42B4-A6DA-E2D49EAB81AC}" type="datetimeFigureOut">
              <a:rPr lang="es-MX" smtClean="0"/>
              <a:t>14/06/2022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E3928-1AF9-4754-AEC5-36B8A96076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27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8E3928-1AF9-4754-AEC5-36B8A96076B6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296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8 Marcador de título">
            <a:extLst>
              <a:ext uri="{FF2B5EF4-FFF2-40B4-BE49-F238E27FC236}">
                <a16:creationId xmlns:a16="http://schemas.microsoft.com/office/drawing/2014/main" id="{967EB629-B39F-4732-AD52-57D90B22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5948" y="560222"/>
            <a:ext cx="416812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none" rtlCol="0">
            <a:spAutoFit/>
          </a:bodyPr>
          <a:lstStyle/>
          <a:p>
            <a:pPr marL="0" lvl="0"/>
            <a:r>
              <a:rPr lang="es-ES" dirty="0"/>
              <a:t>Fondo de Aportaciones para la Seguridad Pública (FASP)</a:t>
            </a:r>
            <a:endParaRPr lang="es-MX" dirty="0"/>
          </a:p>
        </p:txBody>
      </p:sp>
      <p:sp>
        <p:nvSpPr>
          <p:cNvPr id="5" name="29 Marcador de número de diapositiva">
            <a:extLst>
              <a:ext uri="{FF2B5EF4-FFF2-40B4-BE49-F238E27FC236}">
                <a16:creationId xmlns:a16="http://schemas.microsoft.com/office/drawing/2014/main" id="{C08B5575-0FD6-4ACF-B961-C0665E93AC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511" y="6741384"/>
            <a:ext cx="685371" cy="116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61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8 Marcador de título">
            <a:extLst>
              <a:ext uri="{FF2B5EF4-FFF2-40B4-BE49-F238E27FC236}">
                <a16:creationId xmlns:a16="http://schemas.microsoft.com/office/drawing/2014/main" id="{8EC0B5FA-7322-4EE8-B65C-DF316AB0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2472" y="560222"/>
            <a:ext cx="403508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none" rtlCol="0">
            <a:spAutoFit/>
          </a:bodyPr>
          <a:lstStyle/>
          <a:p>
            <a:pPr marL="0" lvl="0"/>
            <a:r>
              <a:rPr lang="es-ES" dirty="0"/>
              <a:t>Fondo de Aportaciones para la Seguridad Pública (FASP)</a:t>
            </a:r>
            <a:endParaRPr lang="es-MX" dirty="0"/>
          </a:p>
        </p:txBody>
      </p:sp>
      <p:sp>
        <p:nvSpPr>
          <p:cNvPr id="4" name="28 Marcador de título">
            <a:extLst>
              <a:ext uri="{FF2B5EF4-FFF2-40B4-BE49-F238E27FC236}">
                <a16:creationId xmlns:a16="http://schemas.microsoft.com/office/drawing/2014/main" id="{E7061D1F-DD5D-4C15-90C4-294A6D0BCA46}"/>
              </a:ext>
            </a:extLst>
          </p:cNvPr>
          <p:cNvSpPr txBox="1">
            <a:spLocks/>
          </p:cNvSpPr>
          <p:nvPr userDrawn="1"/>
        </p:nvSpPr>
        <p:spPr>
          <a:xfrm>
            <a:off x="3615948" y="560222"/>
            <a:ext cx="4168129" cy="27699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none" rtlCol="0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s-MX" sz="12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  <a:ea typeface="+mn-ea"/>
                <a:cs typeface="Times New Roman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r>
              <a:rPr lang="es-MX"/>
              <a:t>Fondo de Aportaciones para la Seguridad Pública (FASP)</a:t>
            </a:r>
          </a:p>
        </p:txBody>
      </p:sp>
      <p:sp>
        <p:nvSpPr>
          <p:cNvPr id="5" name="29 Marcador de número de diapositiva">
            <a:extLst>
              <a:ext uri="{FF2B5EF4-FFF2-40B4-BE49-F238E27FC236}">
                <a16:creationId xmlns:a16="http://schemas.microsoft.com/office/drawing/2014/main" id="{3B9D33C6-5E7C-4D56-80D0-378AB9547A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511" y="6741384"/>
            <a:ext cx="685371" cy="116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210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-20851" y="6741384"/>
            <a:ext cx="9169245" cy="14400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CuadroTexto"/>
          <p:cNvSpPr txBox="1"/>
          <p:nvPr userDrawn="1"/>
        </p:nvSpPr>
        <p:spPr>
          <a:xfrm>
            <a:off x="-20851" y="-27384"/>
            <a:ext cx="9164801" cy="972000"/>
          </a:xfrm>
          <a:prstGeom prst="rect">
            <a:avLst/>
          </a:prstGeom>
          <a:solidFill>
            <a:schemeClr val="bg1"/>
          </a:solidFill>
          <a:ln>
            <a:solidFill>
              <a:srgbClr val="651D32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MX" sz="8100" dirty="0"/>
          </a:p>
        </p:txBody>
      </p:sp>
      <p:pic>
        <p:nvPicPr>
          <p:cNvPr id="3" name="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919"/>
          <a:stretch/>
        </p:blipFill>
        <p:spPr>
          <a:xfrm flipH="1" flipV="1">
            <a:off x="1469190" y="-27391"/>
            <a:ext cx="7670229" cy="997079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2795577" y="56237"/>
            <a:ext cx="58088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  <a:cs typeface="Times New Roman" pitchFamily="18" charset="0"/>
              </a:rPr>
              <a:t>INFORME DE LA EVALUACIÓN ESPECÍFICA DE DESEMPEÑO</a:t>
            </a:r>
          </a:p>
          <a:p>
            <a:pPr algn="ctr"/>
            <a:r>
              <a:rPr lang="es-MX" sz="1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  <a:cs typeface="Times New Roman" pitchFamily="18" charset="0"/>
              </a:rPr>
              <a:t>2021</a:t>
            </a:r>
          </a:p>
        </p:txBody>
      </p:sp>
      <p:sp>
        <p:nvSpPr>
          <p:cNvPr id="28" name="27 CuadroTexto"/>
          <p:cNvSpPr txBox="1"/>
          <p:nvPr userDrawn="1"/>
        </p:nvSpPr>
        <p:spPr>
          <a:xfrm>
            <a:off x="8460512" y="6741384"/>
            <a:ext cx="720000" cy="14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MX" sz="800" b="1" dirty="0">
              <a:solidFill>
                <a:srgbClr val="3D2E32"/>
              </a:solidFill>
            </a:endParaRPr>
          </a:p>
        </p:txBody>
      </p:sp>
      <p:sp>
        <p:nvSpPr>
          <p:cNvPr id="29" name="28 Marcador de título"/>
          <p:cNvSpPr>
            <a:spLocks noGrp="1"/>
          </p:cNvSpPr>
          <p:nvPr>
            <p:ph type="title"/>
          </p:nvPr>
        </p:nvSpPr>
        <p:spPr>
          <a:xfrm>
            <a:off x="3615948" y="560222"/>
            <a:ext cx="416812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none"/>
        </p:style>
        <p:txBody>
          <a:bodyPr wrap="none" rtlCol="0">
            <a:spAutoFit/>
          </a:bodyPr>
          <a:lstStyle/>
          <a:p>
            <a:pPr marL="0" lvl="0"/>
            <a:r>
              <a:rPr lang="es-ES" dirty="0"/>
              <a:t>Fondo de Aportaciones para la Seguridad Pública (FASP)</a:t>
            </a:r>
            <a:endParaRPr lang="es-MX" dirty="0"/>
          </a:p>
        </p:txBody>
      </p:sp>
      <p:sp>
        <p:nvSpPr>
          <p:cNvPr id="30" name="29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60511" y="6741384"/>
            <a:ext cx="685371" cy="1166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62513-7D76-44F4-A4EB-02F5BA9AE113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12" name="10 Elipse">
            <a:extLst>
              <a:ext uri="{FF2B5EF4-FFF2-40B4-BE49-F238E27FC236}">
                <a16:creationId xmlns:a16="http://schemas.microsoft.com/office/drawing/2014/main" id="{EE4669BD-FA33-4850-A95F-9559165763C7}"/>
              </a:ext>
            </a:extLst>
          </p:cNvPr>
          <p:cNvSpPr/>
          <p:nvPr userDrawn="1"/>
        </p:nvSpPr>
        <p:spPr>
          <a:xfrm>
            <a:off x="972220" y="-17000"/>
            <a:ext cx="1079500" cy="97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/>
          </a:p>
        </p:txBody>
      </p:sp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A58A84C2-457F-4060-9396-5B44B5E991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03" b="2311"/>
          <a:stretch/>
        </p:blipFill>
        <p:spPr>
          <a:xfrm>
            <a:off x="251520" y="7803"/>
            <a:ext cx="1289679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96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lang="es-MX" sz="1200" b="1" kern="1200" dirty="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estiza" panose="00000500000000000000" pitchFamily="50" charset="0"/>
          <a:ea typeface="+mn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B844A6D-ADE3-4ECF-A721-FA31BD3E5B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1</a:t>
            </a:fld>
            <a:endParaRPr lang="es-MX" dirty="0"/>
          </a:p>
        </p:txBody>
      </p:sp>
      <p:graphicFrame>
        <p:nvGraphicFramePr>
          <p:cNvPr id="3" name="9 Tabla">
            <a:extLst>
              <a:ext uri="{FF2B5EF4-FFF2-40B4-BE49-F238E27FC236}">
                <a16:creationId xmlns:a16="http://schemas.microsoft.com/office/drawing/2014/main" id="{266DBD82-2112-484D-82EC-C40242E30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62531"/>
              </p:ext>
            </p:extLst>
          </p:nvPr>
        </p:nvGraphicFramePr>
        <p:xfrm>
          <a:off x="703919" y="1484784"/>
          <a:ext cx="8136904" cy="462210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El Fondo de Aportaciones para la Seguridad Púbica (FASP) es un fondo presupuestal previsto en la Ley de Coordinación Fiscal a través del cual se transfieren recursos a las entidades federativas para dar cumplimiento a estrategias nacionales en materia de seguridad pública, forma parte del grupo de asuntos de Gobierno, con la función específica de “Asuntos de Orden Público y de Seguridad Interior”, y la subfunción correspondiente al Sistema Nacional de Seguridad Pública.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050" b="0" dirty="0">
                        <a:solidFill>
                          <a:schemeClr val="tx1"/>
                        </a:solidFill>
                        <a:effectLst/>
                        <a:latin typeface="Mestiza" panose="00000500000000000000" pitchFamily="50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El FASP atiende a los cinco Ejes Estratégicos del Sistema Nacional de Seguridad Pública y se orienta a los diez Programas con Prioridad Nacional: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s-ES" sz="1050" b="0" dirty="0">
                        <a:solidFill>
                          <a:schemeClr val="tx1"/>
                        </a:solidFill>
                        <a:effectLst/>
                        <a:latin typeface="Mestiza" panose="00000500000000000000" pitchFamily="50" charset="0"/>
                        <a:ea typeface="Calibri"/>
                        <a:cs typeface="Times New Roman"/>
                      </a:endParaRP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Desarrollo de capacidades en las instituciones locales, para el diseño de políticas públicas destinadas a la prevención social de la violencia y la delincuencia con participación ciudadana en temas de seguridad pública.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Desarrollo, profesionalización y certificación policial.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Tecnologías, infraestructura y equipamiento de apoyo a la operación policial.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Implementación y desarrollo del sistema de justicia penal y sistemas complementarios.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Fortalecimiento al sistema penitenciario nacional y de ejecución de medidas para adolescentes.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Desarrollo de las ciencias forenses en la investigación de hechos delictivos.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Sistema nacional de información para la seguridad pública.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Sistema nacional de atención de llamadas de emergencia y denuncias ciudadanas.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Fortalecimiento de capacidades para la prevención y combate a delitos de alto impacto.</a:t>
                      </a:r>
                    </a:p>
                    <a:p>
                      <a:pPr marL="360000" lvl="0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s-ES" sz="1050" b="0" dirty="0">
                          <a:solidFill>
                            <a:schemeClr val="tx1"/>
                          </a:solidFill>
                          <a:effectLst/>
                          <a:latin typeface="Mestiza" panose="00000500000000000000" pitchFamily="50" charset="0"/>
                          <a:ea typeface="Calibri"/>
                          <a:cs typeface="Times New Roman"/>
                        </a:rPr>
                        <a:t>Especialización de las instancias responsables de la búsqueda de personas.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2 Pentágono">
            <a:extLst>
              <a:ext uri="{FF2B5EF4-FFF2-40B4-BE49-F238E27FC236}">
                <a16:creationId xmlns:a16="http://schemas.microsoft.com/office/drawing/2014/main" id="{AD3EDEC6-DA74-4CA0-8B6D-18E35DF481B0}"/>
              </a:ext>
            </a:extLst>
          </p:cNvPr>
          <p:cNvSpPr/>
          <p:nvPr/>
        </p:nvSpPr>
        <p:spPr>
          <a:xfrm rot="5400000">
            <a:off x="-2309462" y="3843080"/>
            <a:ext cx="5256608" cy="396000"/>
          </a:xfrm>
          <a:prstGeom prst="homePlat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5" name="3 CuadroTexto">
            <a:extLst>
              <a:ext uri="{FF2B5EF4-FFF2-40B4-BE49-F238E27FC236}">
                <a16:creationId xmlns:a16="http://schemas.microsoft.com/office/drawing/2014/main" id="{4A9E74F1-8E17-4916-A51F-D8C478B0A13E}"/>
              </a:ext>
            </a:extLst>
          </p:cNvPr>
          <p:cNvSpPr txBox="1"/>
          <p:nvPr/>
        </p:nvSpPr>
        <p:spPr>
          <a:xfrm rot="16200000">
            <a:off x="-860874" y="3616323"/>
            <a:ext cx="23798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Descripción del Programa</a:t>
            </a:r>
          </a:p>
        </p:txBody>
      </p:sp>
      <p:sp>
        <p:nvSpPr>
          <p:cNvPr id="6" name="4 Elipse">
            <a:extLst>
              <a:ext uri="{FF2B5EF4-FFF2-40B4-BE49-F238E27FC236}">
                <a16:creationId xmlns:a16="http://schemas.microsoft.com/office/drawing/2014/main" id="{9A6297A6-2255-4B14-AB75-F1093ADB9269}"/>
              </a:ext>
            </a:extLst>
          </p:cNvPr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84807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heurón"/>
          <p:cNvSpPr/>
          <p:nvPr/>
        </p:nvSpPr>
        <p:spPr>
          <a:xfrm>
            <a:off x="703002" y="1124784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¿Cuáles son los resultados del Programa y cómo los mide?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2</a:t>
            </a:fld>
            <a:endParaRPr lang="es-MX" dirty="0"/>
          </a:p>
        </p:txBody>
      </p:sp>
      <p:sp>
        <p:nvSpPr>
          <p:cNvPr id="10" name="9 Cheurón"/>
          <p:cNvSpPr/>
          <p:nvPr/>
        </p:nvSpPr>
        <p:spPr>
          <a:xfrm rot="5400000">
            <a:off x="-2314655" y="3837888"/>
            <a:ext cx="5266992" cy="396000"/>
          </a:xfrm>
          <a:prstGeom prst="chevron">
            <a:avLst/>
          </a:prstGeom>
          <a:blipFill>
            <a:blip r:embed="rId3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-221218" y="3614536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Resultados</a:t>
            </a:r>
            <a:endParaRPr lang="es-MX" sz="1200" dirty="0">
              <a:solidFill>
                <a:schemeClr val="bg1"/>
              </a:solidFill>
              <a:latin typeface="Mestiza" panose="00000500000000000000" pitchFamily="50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graphicFrame>
        <p:nvGraphicFramePr>
          <p:cNvPr id="15" name="3 Tabla">
            <a:extLst>
              <a:ext uri="{FF2B5EF4-FFF2-40B4-BE49-F238E27FC236}">
                <a16:creationId xmlns:a16="http://schemas.microsoft.com/office/drawing/2014/main" id="{B1CDD5E6-C445-43B6-949D-FCAE268E0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383399"/>
              </p:ext>
            </p:extLst>
          </p:nvPr>
        </p:nvGraphicFramePr>
        <p:xfrm>
          <a:off x="696841" y="1497654"/>
          <a:ext cx="8227426" cy="28761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227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6146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el ejercicio fiscal 2021, 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la Tasa Anual Estatal de Incidencia Delictiva por cada Cien Mil Habitantes se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registro un incremento a </a:t>
                      </a:r>
                      <a:r>
                        <a:rPr lang="es-MX" sz="105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904.74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en comparación al año 2020 que fue de 696.00, por lo que se puede observar que dicho indicador,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presento un incremento de 208.74, es decir, el indicador indica un sentido ascendente y se puede concluir que no se cumplió con la meta señalada, ya que se superó dicha meta.</a:t>
                      </a: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endParaRPr lang="es-MX" sz="500" b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cuanto al avance en las metas de profesionalización convenidos por la entidad federativa con recursos del FASP en el ejercicio fiscal 2021, se logro el </a:t>
                      </a:r>
                      <a:r>
                        <a:rPr lang="es-MX" sz="1050" b="1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102.8%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traducido en un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total de </a:t>
                      </a:r>
                      <a:r>
                        <a:rPr lang="es-MX" sz="105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1,293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elementos del Estado de fuerza capacitados, en comparación con lo alcanzado en el año 2020 que es un porcentaje de 69.99% capacitando a un total de 814 elementos. </a:t>
                      </a: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endParaRPr lang="es-MX" sz="500" b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el Porcentaje del Estado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de Fuerza de la Entidad Federativa con Evaluaciones Vigentes en Control de Confianza, durante el ejercicio fiscal 2021, se evaluó al </a:t>
                      </a:r>
                      <a:r>
                        <a:rPr lang="es-MX" sz="1050" b="1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68.70% 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de la Fuerza, lo que representa a </a:t>
                      </a:r>
                      <a:r>
                        <a:rPr lang="es-MX" sz="1050" b="1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5,057 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elementos, durante el ejercicio fiscal 2020, se evaluó al 57.64% de la Fuerza, lo que representa a 4,396 elementos y </a:t>
                      </a: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el ejercicio fiscal 2019, se evaluó al 84.23% lo que representa a 6,432 elementos.</a:t>
                      </a: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endParaRPr lang="es-MX" sz="500" b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0" indent="0" algn="just">
                        <a:lnSpc>
                          <a:spcPct val="120000"/>
                        </a:lnSpc>
                        <a:buFont typeface="+mj-lt"/>
                        <a:buNone/>
                      </a:pP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referencia a la Aplicación de Recursos del FASP, se logró un avance del </a:t>
                      </a:r>
                      <a:r>
                        <a:rPr lang="es-MX" sz="1050" b="1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97.60%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,y se registró un </a:t>
                      </a:r>
                      <a:r>
                        <a:rPr lang="es-MX" sz="1050" b="1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2.40%</a:t>
                      </a:r>
                      <a:r>
                        <a:rPr lang="es-MX" sz="1050" b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como pendiente para ejercer, en comparación con el ejercicio 2020 donde se tuvo un avance del 87.80% y se registró un 12.20% pendiente para ejercer, en el ejercicio 2019, se tuvo un avance del 67.37%, quedando pendientes por ejercer un 30.42% de los recursos del 100% asignado.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97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3239D3B9-E07B-4744-BD1B-6B429E534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84" y="4373800"/>
            <a:ext cx="4167609" cy="243957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F8611DCB-575F-4C34-82D2-9D7382BAD7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2080" y="4301792"/>
            <a:ext cx="3110380" cy="23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8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heurón"/>
          <p:cNvSpPr/>
          <p:nvPr/>
        </p:nvSpPr>
        <p:spPr>
          <a:xfrm>
            <a:off x="703002" y="1052776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Definición de Población Objetivo: </a:t>
            </a:r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3</a:t>
            </a:fld>
            <a:endParaRPr lang="es-MX" dirty="0"/>
          </a:p>
        </p:txBody>
      </p:sp>
      <p:sp>
        <p:nvSpPr>
          <p:cNvPr id="14" name="13 Pentágono"/>
          <p:cNvSpPr/>
          <p:nvPr/>
        </p:nvSpPr>
        <p:spPr>
          <a:xfrm rot="5400000">
            <a:off x="-2340812" y="3807076"/>
            <a:ext cx="5328616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16" name="15 CuadroTexto"/>
          <p:cNvSpPr txBox="1"/>
          <p:nvPr/>
        </p:nvSpPr>
        <p:spPr>
          <a:xfrm rot="16200000">
            <a:off x="-138331" y="3698336"/>
            <a:ext cx="9236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Cobertura</a:t>
            </a:r>
          </a:p>
        </p:txBody>
      </p:sp>
      <p:graphicFrame>
        <p:nvGraphicFramePr>
          <p:cNvPr id="17" name="Tabla 4">
            <a:extLst>
              <a:ext uri="{FF2B5EF4-FFF2-40B4-BE49-F238E27FC236}">
                <a16:creationId xmlns:a16="http://schemas.microsoft.com/office/drawing/2014/main" id="{CA12A7B5-98E5-4FA0-8C82-095680E0D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081342"/>
              </p:ext>
            </p:extLst>
          </p:nvPr>
        </p:nvGraphicFramePr>
        <p:xfrm>
          <a:off x="701496" y="1340768"/>
          <a:ext cx="8208912" cy="527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21023335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132071691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393899009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85090137"/>
                    </a:ext>
                  </a:extLst>
                </a:gridCol>
              </a:tblGrid>
              <a:tr h="2808312">
                <a:tc grid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Durante el ejercicio fiscal 2021 se han implementado los siguientes programas y/o acciones de prevención social de la violencia:</a:t>
                      </a: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1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El número total del estado de fuerza es de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5,656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personas, de los cuales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4,707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son hombres y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949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son mujeres.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Con el seguimiento a los Comités de Vigilancia Escolar (C.V.E), se tienen instalados a nivel estatal un total de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212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C.V.E y se tienen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205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grupos de WhatsApp, en donde los integrantes puedan expresar estrategias o mejoras de sus planteles o canalizar a personas en riesgo.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2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1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Con el seguimiento a los Comités de Vigilancia Ciudadana (C.V.C), se tienen instalados a nivel estatal un total de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202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C.V.C, además se dio un seguimiento puntual a peticiones de 10 C.V.C y creando más grupos de WhatsApp para atender a 7 sindicaturas del municipio de Navolato.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2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Durante las Campañas de Respeto a la Legalidad, se realizaron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actividades presenciales en entrega de chalecos.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2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Se mantiene la colaboración con el Coordinador del grupo Empresas Socialmente Responsables, Lic. Edgar Niebla, para coadyuvar en la impartición de platicas presenciales y/o virtuales.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2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referente a la campaña #PonteVivo, se realizaron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134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actividades con entregas de chalecos reflectantes a motociclistas y ciclistas, beneficiando a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4,680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personas, además se realizaron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75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publicaciones en redes sociales, de esta manera impactando a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34,240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personas, si bien se realizaron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13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charlas presenciales y/o vía Zoom, beneficiando a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1,080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estudiantes y en general se realizaron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222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actividades en los municipios de Culiacán, Mazatlán, Guasave, Ahome, Escuinapa y Navolato, por lo que se impactó a </a:t>
                      </a:r>
                      <a:r>
                        <a:rPr lang="es-MX" sz="1000" b="1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40,000</a:t>
                      </a: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 personas.</a:t>
                      </a: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2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269875" marR="0" lvl="1" indent="-182563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0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En cuanto a la “campaña de Donación y Registro Voluntario de Armas de Fuego”, se ha postergado su implementación en virtud de acontecimientos globales y estatales (pandemia y campaña electoral). Por lo anterior, los recursos de dicha campaña, se destinaron a la ejecución de la campaña #PonteVivo y su difusión disuadir el uso de armas de fuego como festejo y para prevenir accidentes de transito.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>
                        <a:latin typeface="Mestiza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608153"/>
                  </a:ext>
                </a:extLst>
              </a:tr>
              <a:tr h="288000">
                <a:tc gridSpan="4">
                  <a:txBody>
                    <a:bodyPr/>
                    <a:lstStyle/>
                    <a:p>
                      <a:pPr algn="ctr"/>
                      <a:r>
                        <a:rPr lang="es-MX" sz="8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Cobertura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128464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lang="es-MX" sz="8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Cuantificación de Poblaciones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Indicador de la Cobertura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850" b="1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</a:rPr>
                        <a:t>Evolución de la Cobertura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41992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850" b="1" dirty="0">
                          <a:latin typeface="Mestiza" panose="00000500000000000000" pitchFamily="50" charset="0"/>
                        </a:rPr>
                        <a:t>Unidad de Medida</a:t>
                      </a:r>
                    </a:p>
                  </a:txBody>
                  <a:tcPr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50" dirty="0">
                          <a:latin typeface="Mestiza" panose="00000500000000000000" pitchFamily="50" charset="0"/>
                        </a:rPr>
                        <a:t>PA</a:t>
                      </a:r>
                      <a:endParaRPr lang="es-MX" sz="850" b="1" dirty="0">
                        <a:latin typeface="Mestiza" panose="00000500000000000000" pitchFamily="50" charset="0"/>
                      </a:endParaRPr>
                    </a:p>
                  </a:txBody>
                  <a:tcPr anchor="b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s-MX" sz="85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6">
                  <a:txBody>
                    <a:bodyPr/>
                    <a:lstStyle/>
                    <a:p>
                      <a:pPr algn="just"/>
                      <a:endParaRPr lang="es-ES" sz="200" dirty="0"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ES" sz="1000" dirty="0">
                          <a:latin typeface="Mestiza" panose="00000500000000000000" pitchFamily="50" charset="0"/>
                        </a:rPr>
                        <a:t>Es importante destacar que durante el ejercicio fiscal 2021, a pesar de aún vivir con la emergencia sanitaria mundial (COVID-19), se logró un mayor nivel de atención registrando un total de </a:t>
                      </a:r>
                      <a:r>
                        <a:rPr lang="es-ES" sz="1000" b="1" dirty="0">
                          <a:latin typeface="Mestiza" panose="00000500000000000000" pitchFamily="50" charset="0"/>
                        </a:rPr>
                        <a:t>2,740,703</a:t>
                      </a:r>
                      <a:r>
                        <a:rPr lang="es-ES" sz="1000" dirty="0">
                          <a:latin typeface="Mestiza" panose="00000500000000000000" pitchFamily="50" charset="0"/>
                        </a:rPr>
                        <a:t> personas como población atendida del FASP, incluyendo a niñas, niños, adolescentes, jóvenes, mujeres, hombres y población general viven en el estado de Sinaloa.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2682822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lang="es-MX" sz="850" b="1" dirty="0">
                          <a:latin typeface="Mestiza" panose="00000500000000000000" pitchFamily="50" charset="0"/>
                        </a:rPr>
                        <a:t>Valor del año (2021)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732872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850" b="1" dirty="0">
                          <a:latin typeface="Mestiza" panose="00000500000000000000" pitchFamily="50" charset="0"/>
                        </a:rPr>
                        <a:t>Población Potencial (</a:t>
                      </a:r>
                      <a:r>
                        <a:rPr lang="es-MX" sz="850" b="1" i="1" dirty="0">
                          <a:latin typeface="Mestiza" panose="00000500000000000000" pitchFamily="50" charset="0"/>
                        </a:rPr>
                        <a:t>PP</a:t>
                      </a:r>
                      <a:r>
                        <a:rPr lang="es-MX" sz="850" b="1" dirty="0">
                          <a:latin typeface="Mestiza" panose="00000500000000000000" pitchFamily="50" charset="0"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50" b="1" dirty="0">
                          <a:latin typeface="Mestiza" panose="00000500000000000000" pitchFamily="50" charset="0"/>
                        </a:rPr>
                        <a:t>3,091,619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18236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850" b="1" dirty="0">
                          <a:latin typeface="Mestiza" panose="00000500000000000000" pitchFamily="50" charset="0"/>
                        </a:rPr>
                        <a:t>Población Objetivo (</a:t>
                      </a:r>
                      <a:r>
                        <a:rPr lang="es-MX" sz="850" b="1" i="1" dirty="0">
                          <a:latin typeface="Mestiza" panose="00000500000000000000" pitchFamily="50" charset="0"/>
                        </a:rPr>
                        <a:t>PO</a:t>
                      </a:r>
                      <a:r>
                        <a:rPr lang="es-MX" sz="850" b="1" dirty="0">
                          <a:latin typeface="Mestiza" panose="00000500000000000000" pitchFamily="50" charset="0"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50" dirty="0">
                          <a:latin typeface="Mestiza" panose="00000500000000000000" pitchFamily="50" charset="0"/>
                        </a:rPr>
                        <a:t>N/D </a:t>
                      </a:r>
                      <a:endParaRPr lang="es-MX" sz="850" b="1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65303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/>
                      <a:r>
                        <a:rPr lang="es-MX" sz="850" b="1" dirty="0">
                          <a:latin typeface="Mestiza" panose="00000500000000000000" pitchFamily="50" charset="0"/>
                        </a:rPr>
                        <a:t>Población Atendida (</a:t>
                      </a:r>
                      <a:r>
                        <a:rPr lang="es-MX" sz="850" b="1" i="1" dirty="0">
                          <a:latin typeface="Mestiza" panose="00000500000000000000" pitchFamily="50" charset="0"/>
                        </a:rPr>
                        <a:t>PA</a:t>
                      </a:r>
                      <a:r>
                        <a:rPr lang="es-MX" sz="850" b="1" dirty="0">
                          <a:latin typeface="Mestiza" panose="00000500000000000000" pitchFamily="50" charset="0"/>
                        </a:rPr>
                        <a:t>)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50" b="1" dirty="0">
                          <a:latin typeface="Mestiza" panose="00000500000000000000" pitchFamily="50" charset="0"/>
                        </a:rPr>
                        <a:t>2,740,703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330528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lang="es-MX" sz="850" b="1" dirty="0">
                          <a:latin typeface="Mestiza" panose="00000500000000000000" pitchFamily="50" charset="0"/>
                        </a:rPr>
                        <a:t>Población Atendida / Población Objetivo</a:t>
                      </a: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850" dirty="0">
                          <a:latin typeface="Mestiza" panose="00000500000000000000" pitchFamily="50" charset="0"/>
                        </a:rPr>
                        <a:t>N/D </a:t>
                      </a:r>
                      <a:endParaRPr lang="es-MX" sz="850" b="1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8792211"/>
                  </a:ext>
                </a:extLst>
              </a:tr>
            </a:tbl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683DB739-EFEC-4BE4-9978-936BBAF0FB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44" t="10715" r="1896" b="3571"/>
          <a:stretch/>
        </p:blipFill>
        <p:spPr>
          <a:xfrm>
            <a:off x="3203848" y="4855138"/>
            <a:ext cx="3096344" cy="1742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52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heurón"/>
          <p:cNvSpPr/>
          <p:nvPr/>
        </p:nvSpPr>
        <p:spPr>
          <a:xfrm>
            <a:off x="703002" y="1124784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Análisis del Sector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4</a:t>
            </a:fld>
            <a:endParaRPr lang="es-MX" dirty="0"/>
          </a:p>
        </p:txBody>
      </p:sp>
      <p:sp>
        <p:nvSpPr>
          <p:cNvPr id="13" name="12 Pentágono"/>
          <p:cNvSpPr/>
          <p:nvPr/>
        </p:nvSpPr>
        <p:spPr>
          <a:xfrm rot="5400000">
            <a:off x="-2340812" y="3807076"/>
            <a:ext cx="5328616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4" name="13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16" name="15 CuadroTexto"/>
          <p:cNvSpPr txBox="1"/>
          <p:nvPr/>
        </p:nvSpPr>
        <p:spPr>
          <a:xfrm rot="16200000">
            <a:off x="-471" y="3621818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Sector</a:t>
            </a:r>
          </a:p>
        </p:txBody>
      </p:sp>
      <p:graphicFrame>
        <p:nvGraphicFramePr>
          <p:cNvPr id="11" name="Tabla 5">
            <a:extLst>
              <a:ext uri="{FF2B5EF4-FFF2-40B4-BE49-F238E27FC236}">
                <a16:creationId xmlns:a16="http://schemas.microsoft.com/office/drawing/2014/main" id="{ADF0BB45-EF98-41FF-92B4-886579FA5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572447"/>
              </p:ext>
            </p:extLst>
          </p:nvPr>
        </p:nvGraphicFramePr>
        <p:xfrm>
          <a:off x="755576" y="1503432"/>
          <a:ext cx="8203428" cy="45178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01714">
                  <a:extLst>
                    <a:ext uri="{9D8B030D-6E8A-4147-A177-3AD203B41FA5}">
                      <a16:colId xmlns:a16="http://schemas.microsoft.com/office/drawing/2014/main" val="1581971449"/>
                    </a:ext>
                  </a:extLst>
                </a:gridCol>
                <a:gridCol w="4101714">
                  <a:extLst>
                    <a:ext uri="{9D8B030D-6E8A-4147-A177-3AD203B41FA5}">
                      <a16:colId xmlns:a16="http://schemas.microsoft.com/office/drawing/2014/main" val="3245752193"/>
                    </a:ext>
                  </a:extLst>
                </a:gridCol>
              </a:tblGrid>
              <a:tr h="1512168">
                <a:tc gridSpan="2">
                  <a:txBody>
                    <a:bodyPr/>
                    <a:lstStyle/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El FASP contribuye al Indicador Sectorial en cumplimiento a estrategias nacionales en materia de Seguridad Pública, por lo cual atiende a los ejes estratégicos y se orienta en los programas con Prioridad Nacional.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el ejercicio fiscal 2021, se registró una incidencia delictiva de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904.74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de la tasa anual de Incidencia Delictiva por cada Cien Mil Habitantes a nivel estatal, dicho indicador indica un sentido ascendente, por lo tanto el estado de Sinaloa no cumplió con la meta señalada, ya que se superó dicha meta.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referente a los números de delitos por alto impacto, en el ejercicio 2021 se registraron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27,386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, superando por mucho a lo registrado en el ejercicio 2020 que fueron 21,523 delitos y en el ejercicio 2019 se tuvieron 23,466 delitos.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Cabe señalar que los indicadores establecidos, presentaron un importante grado de avance, a pesar que algunos no lograron alcanzar la meta establecida.</a:t>
                      </a:r>
                    </a:p>
                    <a:p>
                      <a:pPr algn="just"/>
                      <a:endParaRPr lang="es-MX" sz="30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809594"/>
                  </a:ext>
                </a:extLst>
              </a:tr>
              <a:tr h="351460">
                <a:tc>
                  <a:txBody>
                    <a:bodyPr/>
                    <a:lstStyle/>
                    <a:p>
                      <a:pPr algn="ctr"/>
                      <a:r>
                        <a:rPr lang="es-MX" sz="1000" b="1" kern="1200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Indicador Sectorial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kern="1200" dirty="0">
                          <a:solidFill>
                            <a:schemeClr val="bg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Presupuesto del Ejercicio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83079"/>
                  </a:ext>
                </a:extLst>
              </a:tr>
              <a:tr h="2108996">
                <a:tc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sz="1000" dirty="0"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3051070"/>
                  </a:ext>
                </a:extLst>
              </a:tr>
            </a:tbl>
          </a:graphicData>
        </a:graphic>
      </p:graphicFrame>
      <p:graphicFrame>
        <p:nvGraphicFramePr>
          <p:cNvPr id="12" name="Tabla 12">
            <a:extLst>
              <a:ext uri="{FF2B5EF4-FFF2-40B4-BE49-F238E27FC236}">
                <a16:creationId xmlns:a16="http://schemas.microsoft.com/office/drawing/2014/main" id="{70185130-1F62-4257-83EF-3B72775BD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222556"/>
              </p:ext>
            </p:extLst>
          </p:nvPr>
        </p:nvGraphicFramePr>
        <p:xfrm>
          <a:off x="5292080" y="4149080"/>
          <a:ext cx="3294320" cy="16561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02974">
                  <a:extLst>
                    <a:ext uri="{9D8B030D-6E8A-4147-A177-3AD203B41FA5}">
                      <a16:colId xmlns:a16="http://schemas.microsoft.com/office/drawing/2014/main" val="3592594309"/>
                    </a:ext>
                  </a:extLst>
                </a:gridCol>
                <a:gridCol w="1591346">
                  <a:extLst>
                    <a:ext uri="{9D8B030D-6E8A-4147-A177-3AD203B41FA5}">
                      <a16:colId xmlns:a16="http://schemas.microsoft.com/office/drawing/2014/main" val="2158673256"/>
                    </a:ext>
                  </a:extLst>
                </a:gridCol>
              </a:tblGrid>
              <a:tr h="526264">
                <a:tc gridSpan="2">
                  <a:txBody>
                    <a:bodyPr/>
                    <a:lstStyle/>
                    <a:p>
                      <a:pPr algn="ctr"/>
                      <a:r>
                        <a:rPr lang="es-MX" sz="1000" dirty="0">
                          <a:solidFill>
                            <a:schemeClr val="bg1"/>
                          </a:solidFill>
                        </a:rPr>
                        <a:t>Financiamiento del FASP 2021</a:t>
                      </a:r>
                    </a:p>
                    <a:p>
                      <a:pPr algn="ctr"/>
                      <a:r>
                        <a:rPr lang="es-MX" sz="1000" dirty="0">
                          <a:solidFill>
                            <a:schemeClr val="bg1"/>
                          </a:solidFill>
                        </a:rPr>
                        <a:t>$308,700,000</a:t>
                      </a:r>
                      <a:r>
                        <a:rPr lang="es-MX" sz="1000" baseline="0" dirty="0">
                          <a:solidFill>
                            <a:schemeClr val="bg1"/>
                          </a:solidFill>
                        </a:rPr>
                        <a:t> millones</a:t>
                      </a:r>
                      <a:endParaRPr lang="es-MX" sz="1000" dirty="0">
                        <a:solidFill>
                          <a:schemeClr val="bg1"/>
                        </a:solidFill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705331"/>
                  </a:ext>
                </a:extLst>
              </a:tr>
              <a:tr h="376640"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Recursos Federales FASP</a:t>
                      </a:r>
                      <a:endParaRPr lang="es-MX" sz="900" b="1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/>
                        <a:t>$216,000,000</a:t>
                      </a:r>
                      <a:endParaRPr lang="es-MX" sz="90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4743497"/>
                  </a:ext>
                </a:extLst>
              </a:tr>
              <a:tr h="376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1" dirty="0"/>
                        <a:t>Aportación Estatal</a:t>
                      </a:r>
                      <a:endParaRPr lang="es-MX" sz="900" b="1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dirty="0"/>
                        <a:t>$92,700,000</a:t>
                      </a:r>
                      <a:endParaRPr lang="es-MX" sz="90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049240"/>
                  </a:ext>
                </a:extLst>
              </a:tr>
              <a:tr h="376640">
                <a:tc>
                  <a:txBody>
                    <a:bodyPr/>
                    <a:lstStyle/>
                    <a:p>
                      <a:pPr algn="ctr"/>
                      <a:r>
                        <a:rPr lang="es-MX" sz="900" b="1" dirty="0"/>
                        <a:t>Ejercido al 31/12/2021</a:t>
                      </a:r>
                      <a:endParaRPr lang="es-MX" sz="900" b="1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900" dirty="0"/>
                        <a:t>$308,700,000</a:t>
                      </a:r>
                      <a:endParaRPr lang="es-MX" sz="900" dirty="0">
                        <a:latin typeface="Mestiza" panose="00000500000000000000" pitchFamily="50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7802424"/>
                  </a:ext>
                </a:extLst>
              </a:tr>
            </a:tbl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FFEC12C-99F4-40F5-BC1B-57CF83058159}"/>
              </a:ext>
            </a:extLst>
          </p:cNvPr>
          <p:cNvSpPr txBox="1"/>
          <p:nvPr/>
        </p:nvSpPr>
        <p:spPr>
          <a:xfrm>
            <a:off x="971600" y="6453336"/>
            <a:ext cx="673293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" dirty="0">
                <a:latin typeface="Mestiza" panose="00000500000000000000" pitchFamily="50" charset="0"/>
              </a:rPr>
              <a:t>1/</a:t>
            </a:r>
            <a:r>
              <a:rPr lang="es-MX" sz="800" dirty="0">
                <a:latin typeface="Mestiza" panose="00000500000000000000" pitchFamily="50" charset="0"/>
              </a:rPr>
              <a:t> Incidencia delictiva: (número de delitos de alto impacto del fuero común por entidad federativa * 100,000 / población de la entidad federativa)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777DD1D-5703-4649-82F0-6078E21CC1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3925922"/>
            <a:ext cx="4054104" cy="243246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EF69357-7A70-4B38-8306-CFBC559E9CB9}"/>
              </a:ext>
            </a:extLst>
          </p:cNvPr>
          <p:cNvSpPr txBox="1"/>
          <p:nvPr/>
        </p:nvSpPr>
        <p:spPr>
          <a:xfrm>
            <a:off x="4089556" y="6045253"/>
            <a:ext cx="26642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00" b="1" dirty="0">
                <a:latin typeface="Mestiza" panose="00000500000000000000" pitchFamily="50" charset="0"/>
              </a:rPr>
              <a:t>1/</a:t>
            </a:r>
            <a:endParaRPr lang="es-MX" sz="700" b="1" dirty="0"/>
          </a:p>
        </p:txBody>
      </p:sp>
    </p:spTree>
    <p:extLst>
      <p:ext uri="{BB962C8B-B14F-4D97-AF65-F5344CB8AC3E}">
        <p14:creationId xmlns:p14="http://schemas.microsoft.com/office/powerpoint/2010/main" val="97740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471296"/>
              </p:ext>
            </p:extLst>
          </p:nvPr>
        </p:nvGraphicFramePr>
        <p:xfrm>
          <a:off x="611496" y="1531513"/>
          <a:ext cx="8347507" cy="48920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347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34315">
                <a:tc>
                  <a:txBody>
                    <a:bodyPr/>
                    <a:lstStyle/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materia de prevención del delito en Sinaloa hay una insuficiente coordinación entre la ciudadanía, organismos de la sociedad civil y las autoridades de los tres órdenes de gobierno, Para atender la problemática prevaleciente, la estrategia implementada en la materia promueve políticas públicas, programas, campañas, medidas y acciones preventivas, que inhiban las conductas antisociales y factores criminógenos que generan la violencia y la delincuencia, buscando una mayor integración y participación ciudadana como eje central de las acciones.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Así como se tiene como objeto “</a:t>
                      </a:r>
                      <a:r>
                        <a:rPr lang="es-MX" sz="1050" b="0" i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impulsar la aplicación sistemática de los procedimientos y acciones relacionados con la profesionalización, evaluaciones de control de confianza, competencias y desempeño, certificación, servicio profesional de carrera e instrumentación del régimen disciplinario de policías, ministerios públicos, peritos, y personal de custodia penitenciario, así como la mejora y dignificación, personal y social, de dichos integrantes de las instituciones de seguridad pública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”.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Durante este año se llevaron a cabo distintas evaluaciones en Control de Confianza de tipo Permanencia / Nuevo ingreso en las diferentes Instituciones de seguridad pública, por lo cual se alcanzo un total de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2,129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personas de las 3,166 personas que se tenía como meta..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referente a la Profesionalización de las Instituciones de Seguridad Pública se tenia una meta convenida de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1,258 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personas, y de acuerdo a los registros, se logro capacitar a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1,293 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elementos en las diferentes Cursos de Capacitación.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cuanto al programa de Especialización de las Instancias Responsables de la Búsqueda de Personas, se registraron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1,025 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casos de personas desaparecidas o no localizadas, por lo cual se crearon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962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carpetas de investigación, de los casos presentados, los cuales se inscribieron al Registro Nacional de Personas Desaparecidas y No localizadas, se llevo a cabo el registro de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1,025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casos de Personas Desaparecidas, con la ayuda de la creación de las carpetas de investigación y la inscripción al Registro Nacional, se logró darle seguimiento y búsqueda a las personas, por lo cual se localizo a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281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personas con vida.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En temática del Sub Programa de Desarrollo de las Ciencias Forenses en la Investigación  de Hechos Delictivos, se recibieron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89,808 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solicitudes de periciales, por lo que se realizaron las acciones correspondientes con la finalidad de atención, con ello se logro llegar a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79,126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 Dictámenes y </a:t>
                      </a:r>
                      <a:r>
                        <a:rPr lang="es-MX" sz="1050" b="1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1,527 </a:t>
                      </a:r>
                      <a:r>
                        <a:rPr lang="es-MX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informes atendidos.</a:t>
                      </a:r>
                    </a:p>
                    <a:p>
                      <a:pPr algn="just"/>
                      <a:endParaRPr lang="es-MX" sz="1050" b="0" baseline="0" dirty="0">
                        <a:solidFill>
                          <a:schemeClr val="tx1"/>
                        </a:solidFill>
                        <a:latin typeface="Mestiza" panose="00000500000000000000" pitchFamily="50" charset="0"/>
                      </a:endParaRPr>
                    </a:p>
                    <a:p>
                      <a:pPr algn="just"/>
                      <a:r>
                        <a:rPr lang="es-ES" sz="1050" b="0" baseline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Se llevaron a cabo diversas actividades virtuales y presenciales como las platicas de “Primeros Auxilios”, jornadas de limpieza, marchas exploratorias, talleres  vía Zoom sobre el “Manejo de Emociones”, testimonio “Espejo de la Prevención”, envío de información digital referente a la campaña de Prevención Vial #PonteVivo así como charlas presenciales sobre la difusión sobre dicha campaña.</a:t>
                      </a: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3 Pentágono"/>
          <p:cNvSpPr/>
          <p:nvPr/>
        </p:nvSpPr>
        <p:spPr>
          <a:xfrm rot="5400000">
            <a:off x="-2214760" y="3717080"/>
            <a:ext cx="5076512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6" name="5 CuadroTexto"/>
          <p:cNvSpPr txBox="1"/>
          <p:nvPr/>
        </p:nvSpPr>
        <p:spPr>
          <a:xfrm rot="16200000">
            <a:off x="-444502" y="3555493"/>
            <a:ext cx="15359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Servicios y Gestión</a:t>
            </a:r>
          </a:p>
        </p:txBody>
      </p:sp>
      <p:sp>
        <p:nvSpPr>
          <p:cNvPr id="7" name="6 Cheurón"/>
          <p:cNvSpPr/>
          <p:nvPr/>
        </p:nvSpPr>
        <p:spPr>
          <a:xfrm>
            <a:off x="703002" y="1124784"/>
            <a:ext cx="8280000" cy="360000"/>
          </a:xfrm>
          <a:prstGeom prst="chevron">
            <a:avLst>
              <a:gd name="adj" fmla="val 6476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Análisis de Servicios y Gestión</a:t>
            </a:r>
          </a:p>
        </p:txBody>
      </p:sp>
      <p:sp>
        <p:nvSpPr>
          <p:cNvPr id="11" name="16 Marcador de número de diapositiva">
            <a:extLst>
              <a:ext uri="{FF2B5EF4-FFF2-40B4-BE49-F238E27FC236}">
                <a16:creationId xmlns:a16="http://schemas.microsoft.com/office/drawing/2014/main" id="{BADFECD6-1E01-45DD-9F87-6894FAE96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1004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6</a:t>
            </a:fld>
            <a:endParaRPr lang="es-MX" dirty="0"/>
          </a:p>
        </p:txBody>
      </p:sp>
      <p:sp>
        <p:nvSpPr>
          <p:cNvPr id="9" name="8 Pentágono"/>
          <p:cNvSpPr/>
          <p:nvPr/>
        </p:nvSpPr>
        <p:spPr>
          <a:xfrm rot="5400000">
            <a:off x="-2340800" y="3807064"/>
            <a:ext cx="5328592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12" name="11 CuadroTexto"/>
          <p:cNvSpPr txBox="1"/>
          <p:nvPr/>
        </p:nvSpPr>
        <p:spPr>
          <a:xfrm rot="16200000">
            <a:off x="-539666" y="3505597"/>
            <a:ext cx="1726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Análisis FODA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056849"/>
              </p:ext>
            </p:extLst>
          </p:nvPr>
        </p:nvGraphicFramePr>
        <p:xfrm>
          <a:off x="755577" y="1265490"/>
          <a:ext cx="8208912" cy="533186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128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anose="00000500000000000000" pitchFamily="50" charset="0"/>
                        </a:rPr>
                        <a:t>Fortalezas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anose="00000500000000000000" pitchFamily="50" charset="0"/>
                        </a:rPr>
                        <a:t>Debilidades</a:t>
                      </a:r>
                      <a:endParaRPr lang="es-MX" sz="1000" b="1" baseline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estiza" panose="00000500000000000000" pitchFamily="50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0"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El Sistema Estatal de Seguridad Pública cuenta con buena coordinación institucional entre los tres órdenes de gobierno, lo que permite funcionar ininterrumpidamente en todo el estado, permitiendo que la ciudadanía acceda a los servicios que brinda de manera gratuita y oportuna.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Se cuenta con la infraestructura requerida para satisfacer las necesidades derivadas de los programas para el reclutamiento de aspirantes a formar parte del Estado de Fuerza.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Mecanismos de cooperación para el intercambio de información.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Instalaciones adecuadas y equipadas con herramientas tecnológicas que facilitan el desempeño de sus funciones.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Se cuenta con un Estado de Fuerza insuficiente en proporción a la población del estado de Sinaloa.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Rotación de personal.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Existen deficiencias en algunas áreas que limitan su desarrollo.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No se cuenta con una certeza presupuestal para la  implementación y funcionamiento de la Unidad de Inteligencia Financiera.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Parque vehicular en regular y mal estado.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Infraestructura inadecuada y obsoleta en centros penitenciarios.</a:t>
                      </a:r>
                    </a:p>
                    <a:p>
                      <a:pPr marL="171450" indent="-171450" algn="just" defTabSz="914400" rtl="0" eaLnBrk="1" latinLnBrk="0" hangingPunct="1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Elevados costos para sostener o mejorar los recursos materiales y financieros en material de seguridad pública.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Oportunidades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Amenazas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66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4573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La creación de la Universidad de Policía para elevar los niveles de profesionalización del personal de las Instituciones de Seguridad Púbica, así como la implementación del Nuevo Modelo de Policía y Justicia Cívica.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Formulación e implementación de políticas o sustento legal integral en materia de prevención social del delito, para el desarrollo de programas y estrategias de combate a las causas que generan la comisión de delitos y conductas antisociales, además de acciones para fomentar en la sociedad valores culturales y cívicos, que induzcan el respeto a la legalidad y a la protección de las víctimas.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ES" sz="1000" b="0" kern="120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  <a:ea typeface="+mn-ea"/>
                          <a:cs typeface="+mn-cs"/>
                        </a:rPr>
                        <a:t>Establecer convenios de colaboración con instituciones educativas y organismos públicos.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MX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Falta de personas interesadas en pertenecer a la Policía Estatal y Custodio Penitenciario.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Insuficiencia presupuestaria en relación a los recursos asignados para asegurar la continuidad operativa del personal activo de seguridad pública.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Crecimiento de la incidencia de delitos relacionados con la privación de la libertad de manera ilegal, aunado al temor por parte de la sociedad a denunciar los delitos de alto impacto.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Grupos delictivos.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Actos vandálicos a la infraestructura de telecomunicaciones.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Ciudadanía desinformada y con mala percepción del Sistema de Atención de Llamadas de Emergencia.</a:t>
                      </a:r>
                    </a:p>
                    <a:p>
                      <a:pPr marL="171450" indent="-171450" algn="just">
                        <a:lnSpc>
                          <a:spcPct val="120000"/>
                        </a:lnSpc>
                        <a:buFont typeface="Arial" pitchFamily="34" charset="0"/>
                        <a:buChar char="•"/>
                      </a:pPr>
                      <a:r>
                        <a:rPr lang="es-ES" sz="1000" b="0" dirty="0">
                          <a:solidFill>
                            <a:schemeClr val="tx1"/>
                          </a:solidFill>
                          <a:latin typeface="Mestiza" panose="00000500000000000000" pitchFamily="50" charset="0"/>
                        </a:rPr>
                        <a:t>Zona de alta incidencia de fenómenos meteorológicos.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3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16416" y="6669384"/>
            <a:ext cx="828000" cy="216000"/>
          </a:xfrm>
        </p:spPr>
        <p:txBody>
          <a:bodyPr/>
          <a:lstStyle/>
          <a:p>
            <a:fld id="{34762513-7D76-44F4-A4EB-02F5BA9AE113}" type="slidenum">
              <a:rPr lang="es-MX" smtClean="0"/>
              <a:t>7</a:t>
            </a:fld>
            <a:endParaRPr lang="es-MX" dirty="0"/>
          </a:p>
        </p:txBody>
      </p:sp>
      <p:sp>
        <p:nvSpPr>
          <p:cNvPr id="18" name="3 Pentágono">
            <a:extLst>
              <a:ext uri="{FF2B5EF4-FFF2-40B4-BE49-F238E27FC236}">
                <a16:creationId xmlns:a16="http://schemas.microsoft.com/office/drawing/2014/main" id="{73E91687-1400-44FC-9111-1C84C052AB4D}"/>
              </a:ext>
            </a:extLst>
          </p:cNvPr>
          <p:cNvSpPr/>
          <p:nvPr/>
        </p:nvSpPr>
        <p:spPr>
          <a:xfrm rot="5400000">
            <a:off x="-1026630" y="5103205"/>
            <a:ext cx="2736362" cy="396000"/>
          </a:xfrm>
          <a:prstGeom prst="homePlate">
            <a:avLst/>
          </a:prstGeom>
          <a:blipFill>
            <a:blip r:embed="rId2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19" name="5 CuadroTexto">
            <a:extLst>
              <a:ext uri="{FF2B5EF4-FFF2-40B4-BE49-F238E27FC236}">
                <a16:creationId xmlns:a16="http://schemas.microsoft.com/office/drawing/2014/main" id="{D5A947AB-4271-4255-A305-0E4AA00D874C}"/>
              </a:ext>
            </a:extLst>
          </p:cNvPr>
          <p:cNvSpPr txBox="1"/>
          <p:nvPr/>
        </p:nvSpPr>
        <p:spPr>
          <a:xfrm rot="16200000">
            <a:off x="-714537" y="5036785"/>
            <a:ext cx="20826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Acciones del Programa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en el Ejercicio Fiscal actual</a:t>
            </a:r>
          </a:p>
        </p:txBody>
      </p:sp>
      <p:sp>
        <p:nvSpPr>
          <p:cNvPr id="20" name="19 Pentágono"/>
          <p:cNvSpPr/>
          <p:nvPr/>
        </p:nvSpPr>
        <p:spPr>
          <a:xfrm rot="5400000">
            <a:off x="-782172" y="2248436"/>
            <a:ext cx="2211335" cy="396000"/>
          </a:xfrm>
          <a:prstGeom prst="homePlate">
            <a:avLst/>
          </a:prstGeom>
          <a:blipFill>
            <a:blip r:embed="rId3"/>
            <a:stretch>
              <a:fillRect/>
            </a:stretch>
          </a:blipFill>
          <a:ln>
            <a:solidFill>
              <a:srgbClr val="3D2E32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b="1" dirty="0">
              <a:solidFill>
                <a:srgbClr val="3D2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 Ultra Light" pitchFamily="50" charset="0"/>
            </a:endParaRPr>
          </a:p>
        </p:txBody>
      </p:sp>
      <p:sp>
        <p:nvSpPr>
          <p:cNvPr id="21" name="20 Elipse"/>
          <p:cNvSpPr/>
          <p:nvPr/>
        </p:nvSpPr>
        <p:spPr>
          <a:xfrm>
            <a:off x="35496" y="1052800"/>
            <a:ext cx="576000" cy="5760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</a:p>
        </p:txBody>
      </p:sp>
      <p:sp>
        <p:nvSpPr>
          <p:cNvPr id="22" name="21 CuadroTexto"/>
          <p:cNvSpPr txBox="1"/>
          <p:nvPr/>
        </p:nvSpPr>
        <p:spPr>
          <a:xfrm rot="16200000">
            <a:off x="-414841" y="2300652"/>
            <a:ext cx="14766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stiza" panose="00000500000000000000" pitchFamily="50" charset="0"/>
              </a:rPr>
              <a:t>Recomendaciones</a:t>
            </a:r>
          </a:p>
        </p:txBody>
      </p:sp>
      <p:sp>
        <p:nvSpPr>
          <p:cNvPr id="23" name="4 Elipse">
            <a:extLst>
              <a:ext uri="{FF2B5EF4-FFF2-40B4-BE49-F238E27FC236}">
                <a16:creationId xmlns:a16="http://schemas.microsoft.com/office/drawing/2014/main" id="{86EFDE5D-2D09-4048-B494-CE66419CD8F8}"/>
              </a:ext>
            </a:extLst>
          </p:cNvPr>
          <p:cNvSpPr/>
          <p:nvPr/>
        </p:nvSpPr>
        <p:spPr>
          <a:xfrm>
            <a:off x="53551" y="3604459"/>
            <a:ext cx="576000" cy="576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</a:p>
        </p:txBody>
      </p:sp>
      <p:graphicFrame>
        <p:nvGraphicFramePr>
          <p:cNvPr id="10" name="12 Tabla">
            <a:extLst>
              <a:ext uri="{FF2B5EF4-FFF2-40B4-BE49-F238E27FC236}">
                <a16:creationId xmlns:a16="http://schemas.microsoft.com/office/drawing/2014/main" id="{CAC7C566-5D2A-47F9-8150-3906ABEC6D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93341"/>
              </p:ext>
            </p:extLst>
          </p:nvPr>
        </p:nvGraphicFramePr>
        <p:xfrm>
          <a:off x="661278" y="1147564"/>
          <a:ext cx="8352993" cy="28575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352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58918"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Intensificar y dar continuidad a la capacitación del personal que se vincula con los procesos del nuevo Sistema de Justicia Penal, específicamente a policías preventivos, de investigación, agentes del Ministerio Público y peritos.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Impulsar la capacitación especializada del personal de criminalística de campo, medicina, dactiloscopia forense y genética forense.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Se propone la creación de una Comisión (Interinstitucional) Estatal para la prevención del Delito y Participación Ciudadana, con el objetivo de facilitar la coordinación entre las dependencias federales, estatales y municipales.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Reforzar la seguridad de los centros penitenciarios estatales mediante la incorporación de nuevos elementos de seguridad y custodia en el corto plazo, debidamente formaos y capacitados.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Priorizar acciones para requerir previsión presupuestal para la adquisición del equipo de comunicación que soporte  el procesamiento multiusuario y unidades de respaldo centralizado y cuidar la interoperabilidad de los sistemas.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Es imprescindible contar con pólizas de soporte y mantenimiento para ofrecer un servicio eficiente y de calidad en la atención de llamadas de emergencia.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baseline="0" dirty="0">
                          <a:solidFill>
                            <a:srgbClr val="3D2E32"/>
                          </a:solidFill>
                          <a:latin typeface="Mestiza" panose="00000500000000000000" pitchFamily="50" charset="0"/>
                        </a:rPr>
                        <a:t>Gestionar ante las instancias del Secretariado Ejecutivo del SNSP efectuar una revisión de los mecanismos para mejorar los tiempos de aprobación del presupuesto e instrumentos jurídicos que posibilitan la disponibilidad de los recursos del FASP para su ejecución oportuna.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09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MX" sz="1050" b="0" baseline="0" dirty="0">
                        <a:solidFill>
                          <a:srgbClr val="3D2E32"/>
                        </a:solidFill>
                        <a:latin typeface="Mestiza" panose="00000500000000000000" pitchFamily="50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202285"/>
                  </a:ext>
                </a:extLst>
              </a:tr>
            </a:tbl>
          </a:graphicData>
        </a:graphic>
      </p:graphicFrame>
      <p:graphicFrame>
        <p:nvGraphicFramePr>
          <p:cNvPr id="12" name="2 Tabla">
            <a:extLst>
              <a:ext uri="{FF2B5EF4-FFF2-40B4-BE49-F238E27FC236}">
                <a16:creationId xmlns:a16="http://schemas.microsoft.com/office/drawing/2014/main" id="{5A7B1F5D-38E8-4422-9178-8727021246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895623"/>
              </p:ext>
            </p:extLst>
          </p:nvPr>
        </p:nvGraphicFramePr>
        <p:xfrm>
          <a:off x="719551" y="3861048"/>
          <a:ext cx="8280898" cy="252412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8280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11993">
                <a:tc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Han sido evaluados 7,090 integrantes de las corporaciones preventivas estatales y municipales, de investigación y de custodia penitenciaria, fueron aprobados los exámenes de control de confianza de 6,372 elementos, quedando 718 pendientes de ser evaluados.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Se</a:t>
                      </a: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 ha avanzado en la expedición de la Certificación Único Policial (CUP), por lo que 765 elementos de la policía estatal a certificado a 696 personas y de los 327 elementos de custodia penal se han certificado a 241 personas, de igual forma se certificaron 813 policías de investigación activos.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baseline="0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Se dispone de un laboratorio de Genética Forense en operación, ubicado en Culiacán, debidamente equipado y en proceso de certificación bajo normas internacionales.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baseline="0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En el Centro de Justicia para Mujeres, se ateniendo a 461 mujeres, de las cuales 63 presentaron denuncia ante el Ministerio Públicos por violencia familiar.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baseline="0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Con relación al año anterior se redujo el estado de fuerza del personal de seguridad y custodia penitenciaria, pasando de 373 a 327 elementos, el 77% del personal cuenta con el CUP.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baseline="0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En la atención a menores se realizaron 149 seguimientos y 51 supervisiones a 48 menores.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es-MX" sz="300" b="0" i="0" u="none" strike="noStrike" baseline="0" dirty="0">
                        <a:solidFill>
                          <a:srgbClr val="000000"/>
                        </a:solidFill>
                        <a:effectLst/>
                        <a:latin typeface="Mestiza" panose="00000500000000000000" pitchFamily="50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es-MX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Mestiza" panose="00000500000000000000" pitchFamily="50" charset="0"/>
                        </a:rPr>
                        <a:t>La red de video vigilancia está conformada por 236 Puntos de Monitoreo Inteligente (PMI) y 560 Cámaras de Video vigilancia; de las cuales, se encuentran en operación: Culiacán 82 PMI y 161 cámaras, Mazatlán 123 PMI y 325 cámaras y en Ahome 31 PMI y 74 cámaras.</a:t>
                      </a:r>
                    </a:p>
                  </a:txBody>
                  <a:tcPr marL="9525" marR="9525" marT="9525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330947"/>
      </p:ext>
    </p:extLst>
  </p:cSld>
  <p:clrMapOvr>
    <a:masterClrMapping/>
  </p:clrMapOvr>
</p:sld>
</file>

<file path=ppt/theme/theme1.xml><?xml version="1.0" encoding="utf-8"?>
<a:theme xmlns:a="http://schemas.openxmlformats.org/drawingml/2006/main" name="INFORME. Asistencia Alimentaria (Despensas y Desayunos Escolare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INFORME. Asistencia Alimentaria (Despensas y Desayunos Escolares)</Template>
  <TotalTime>4686</TotalTime>
  <Words>2661</Words>
  <Application>Microsoft Office PowerPoint</Application>
  <PresentationFormat>Presentación en pantalla (4:3)</PresentationFormat>
  <Paragraphs>165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Mestiza</vt:lpstr>
      <vt:lpstr>Montserrat Ultra Light</vt:lpstr>
      <vt:lpstr>Wingdings</vt:lpstr>
      <vt:lpstr>INFORME. Asistencia Alimentaria (Despensas y Desayunos Escolares)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Alimentaria (Despensas y Desayunos Escolares)</dc:title>
  <dc:creator>CLSinaloa</dc:creator>
  <cp:lastModifiedBy>Evaluacion</cp:lastModifiedBy>
  <cp:revision>101</cp:revision>
  <dcterms:created xsi:type="dcterms:W3CDTF">2020-02-21T23:32:07Z</dcterms:created>
  <dcterms:modified xsi:type="dcterms:W3CDTF">2022-06-14T15:37:43Z</dcterms:modified>
</cp:coreProperties>
</file>